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2" r:id="rId3"/>
    <p:sldId id="286" r:id="rId4"/>
    <p:sldId id="270" r:id="rId5"/>
    <p:sldId id="287" r:id="rId6"/>
    <p:sldId id="271" r:id="rId7"/>
    <p:sldId id="285" r:id="rId8"/>
    <p:sldId id="283" r:id="rId9"/>
    <p:sldId id="274" r:id="rId10"/>
    <p:sldId id="280" r:id="rId11"/>
    <p:sldId id="278" r:id="rId12"/>
    <p:sldId id="279" r:id="rId13"/>
    <p:sldId id="284" r:id="rId14"/>
    <p:sldId id="277" r:id="rId15"/>
    <p:sldId id="282" r:id="rId16"/>
    <p:sldId id="273" r:id="rId17"/>
    <p:sldId id="276" r:id="rId18"/>
    <p:sldId id="275" r:id="rId19"/>
    <p:sldId id="288" r:id="rId20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512"/>
    <p:restoredTop sz="94740"/>
  </p:normalViewPr>
  <p:slideViewPr>
    <p:cSldViewPr snapToGrid="0" snapToObjects="1">
      <p:cViewPr varScale="1">
        <p:scale>
          <a:sx n="111" d="100"/>
          <a:sy n="111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tiff>
</file>

<file path=ppt/media/image14.tiff>
</file>

<file path=ppt/media/image2.jpeg>
</file>

<file path=ppt/media/image3.jpeg>
</file>

<file path=ppt/media/image4.png>
</file>

<file path=ppt/media/image5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Core data structures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D0779-40BC-0D4E-A06E-A908418E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Queue: 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F851F-A8B6-9D43-B8B5-E315BFB65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In, First Out (</a:t>
            </a:r>
            <a:r>
              <a:rPr lang="en-US" b="1" dirty="0"/>
              <a:t>FIFO</a:t>
            </a:r>
            <a:r>
              <a:rPr lang="en-US" dirty="0"/>
              <a:t>); Key ops: ENQUEUE, DEQUEUE</a:t>
            </a:r>
          </a:p>
          <a:p>
            <a:r>
              <a:rPr lang="en-US" dirty="0"/>
              <a:t>A list restricted to add to the end and delete from the front</a:t>
            </a:r>
          </a:p>
          <a:p>
            <a:r>
              <a:rPr lang="en-US" dirty="0"/>
              <a:t>Most commonly an array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B6BEAA-C712-FD4D-A311-3C9BB6EEB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519932"/>
            <a:ext cx="6022208" cy="14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3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8989F-8E78-D948-B732-D896A6EF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Stacks: like stacks of 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01AC3-B5F2-F848-9BB5-30B232AB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commonly an array implementation</a:t>
            </a:r>
          </a:p>
          <a:p>
            <a:r>
              <a:rPr lang="en-US" dirty="0"/>
              <a:t>First In Last Out (</a:t>
            </a:r>
            <a:r>
              <a:rPr lang="en-US" b="1" dirty="0"/>
              <a:t>FILO</a:t>
            </a:r>
            <a:r>
              <a:rPr lang="en-US" dirty="0"/>
              <a:t>); key ops: PUSH, POP</a:t>
            </a:r>
          </a:p>
          <a:p>
            <a:r>
              <a:rPr lang="en-US" dirty="0"/>
              <a:t>Just a list restricted to add items to end and take from the end</a:t>
            </a:r>
          </a:p>
          <a:p>
            <a:r>
              <a:rPr lang="en-US" dirty="0"/>
              <a:t>For us, possibly used as “work list” for non-recursive tree walking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32B0E-5CB0-D24E-A661-69BAA08E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04" y="4298524"/>
            <a:ext cx="8133609" cy="148078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4DDF7EA-CA24-B843-92B5-6594227222FF}"/>
              </a:ext>
            </a:extLst>
          </p:cNvPr>
          <p:cNvSpPr/>
          <p:nvPr/>
        </p:nvSpPr>
        <p:spPr>
          <a:xfrm>
            <a:off x="2053719" y="5793472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Maria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410E5D5-2F50-924C-85F6-ADEF05823C06}"/>
              </a:ext>
            </a:extLst>
          </p:cNvPr>
          <p:cNvSpPr/>
          <p:nvPr/>
        </p:nvSpPr>
        <p:spPr>
          <a:xfrm>
            <a:off x="3804312" y="5779313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</a:t>
            </a:r>
            <a:r>
              <a:rPr lang="en-US" dirty="0" err="1"/>
              <a:t>Xue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889A92-A9B0-8047-A836-AD46F1C6A06A}"/>
              </a:ext>
            </a:extLst>
          </p:cNvPr>
          <p:cNvSpPr/>
          <p:nvPr/>
        </p:nvSpPr>
        <p:spPr>
          <a:xfrm>
            <a:off x="5470566" y="5807631"/>
            <a:ext cx="1180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Tom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E3C50F-895F-8549-8FE7-BB29D31CE376}"/>
              </a:ext>
            </a:extLst>
          </p:cNvPr>
          <p:cNvSpPr/>
          <p:nvPr/>
        </p:nvSpPr>
        <p:spPr>
          <a:xfrm>
            <a:off x="7439310" y="5779313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C51253-0C90-094B-95BD-69854EA44A59}"/>
              </a:ext>
            </a:extLst>
          </p:cNvPr>
          <p:cNvSpPr/>
          <p:nvPr/>
        </p:nvSpPr>
        <p:spPr>
          <a:xfrm>
            <a:off x="9106077" y="576982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19972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924E-F064-B84E-8617-21E4D161E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Set: unordered, unique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F7516-E242-6D43-BECD-3BEDBBC5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 implementation is a hash table</a:t>
            </a:r>
          </a:p>
          <a:p>
            <a:r>
              <a:rPr lang="en-US" dirty="0"/>
              <a:t>Operations are add, delete, contains, union, intersection,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“contains” operation takes constant time for </a:t>
            </a:r>
            <a:r>
              <a:rPr lang="en-US" dirty="0" err="1"/>
              <a:t>hashtable</a:t>
            </a:r>
            <a:r>
              <a:rPr lang="en-US" dirty="0"/>
              <a:t>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018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A294C-52F4-9B4F-A6D0-166BA92A0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ACF48F-8398-4B49-AABD-E829279AA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key to value; i.e., d[key] = value</a:t>
            </a:r>
          </a:p>
          <a:p>
            <a:r>
              <a:rPr lang="en-US" dirty="0"/>
              <a:t>Look up values by key; i.e., d[key]</a:t>
            </a:r>
          </a:p>
          <a:p>
            <a:r>
              <a:rPr lang="en-US" dirty="0" err="1"/>
              <a:t>Hashtable</a:t>
            </a:r>
            <a:r>
              <a:rPr lang="en-US" dirty="0"/>
              <a:t> is implementation of choice</a:t>
            </a:r>
          </a:p>
          <a:p>
            <a:r>
              <a:rPr lang="en-US" dirty="0"/>
              <a:t>Recall </a:t>
            </a:r>
            <a:r>
              <a:rPr lang="en-US" dirty="0" err="1"/>
              <a:t>hashtable</a:t>
            </a:r>
            <a:r>
              <a:rPr lang="en-US" dirty="0"/>
              <a:t> is array of buckets,</a:t>
            </a:r>
            <a:br>
              <a:rPr lang="en-US" dirty="0"/>
            </a:br>
            <a:r>
              <a:rPr lang="en-US" dirty="0"/>
              <a:t>each bucket is array of (</a:t>
            </a:r>
            <a:r>
              <a:rPr lang="en-US" dirty="0" err="1"/>
              <a:t>key,value</a:t>
            </a:r>
            <a:r>
              <a:rPr lang="en-US" dirty="0"/>
              <a:t>) pairs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887A6-5133-6944-80D4-9BA5BFE8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81" y="3016208"/>
            <a:ext cx="4469161" cy="316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8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7379-BDB8-6E43-AA3E-96F5F711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1749F-8FEC-9B4F-B807-C64CAB794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directed-graph with internal nodes and leaves</a:t>
            </a:r>
          </a:p>
          <a:p>
            <a:r>
              <a:rPr lang="en-US" dirty="0"/>
              <a:t>No cycles and each node has at most one parent</a:t>
            </a:r>
          </a:p>
          <a:p>
            <a:r>
              <a:rPr lang="en-US" dirty="0"/>
              <a:t>Each node has at most 2 child nodes</a:t>
            </a:r>
          </a:p>
          <a:p>
            <a:r>
              <a:rPr lang="en-US" dirty="0"/>
              <a:t>For n nodes, there are n-1 edges</a:t>
            </a:r>
          </a:p>
          <a:p>
            <a:r>
              <a:rPr lang="en-US" dirty="0"/>
              <a:t>A </a:t>
            </a:r>
            <a:r>
              <a:rPr lang="en-US" i="1" dirty="0"/>
              <a:t>full</a:t>
            </a:r>
            <a:r>
              <a:rPr lang="en-US" dirty="0"/>
              <a:t> binary tree: all internal nodes have 2 children</a:t>
            </a:r>
          </a:p>
          <a:p>
            <a:r>
              <a:rPr lang="en-US" dirty="0"/>
              <a:t>Height of full tree with n internal nodes is about log2(n)</a:t>
            </a:r>
          </a:p>
          <a:p>
            <a:r>
              <a:rPr lang="en-US" dirty="0"/>
              <a:t>Height defined as number of edges along path root-&gt;leaf</a:t>
            </a:r>
          </a:p>
          <a:p>
            <a:r>
              <a:rPr lang="en-US" dirty="0"/>
              <a:t>Level 0 is root, level 1, …</a:t>
            </a:r>
          </a:p>
          <a:p>
            <a:r>
              <a:rPr lang="en-US" dirty="0"/>
              <a:t>Note: binary tree doesn’t imply </a:t>
            </a:r>
            <a:r>
              <a:rPr lang="en-US" i="1" dirty="0"/>
              <a:t>binary search tree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C972E14B-A36A-294C-8386-0A3A4CB13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752" y="1395626"/>
            <a:ext cx="2590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B226E-6008-4F48-85C9-56A34BE0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implementation using pointers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AF58F19-79C2-8D48-A0C7-28342257C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46" y="2215809"/>
            <a:ext cx="3473344" cy="3269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CB8070-9A70-034D-852F-B0E533492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7" y="492647"/>
            <a:ext cx="5447597" cy="7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56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5C61D-FFF0-0E4F-ADA3-1A4D540F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078" y="376276"/>
            <a:ext cx="11706922" cy="1325563"/>
          </a:xfrm>
        </p:spPr>
        <p:txBody>
          <a:bodyPr/>
          <a:lstStyle/>
          <a:p>
            <a:r>
              <a:rPr lang="en-US" dirty="0"/>
              <a:t>Binary tree implementation: contiguous array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BCCF28-AD55-6442-A66C-C89268CC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73" y="2453269"/>
            <a:ext cx="3473344" cy="326903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2ED110-78E4-7D44-99C8-6390620C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514" y="3939652"/>
            <a:ext cx="4991100" cy="901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D34BD6-56C7-CB40-9782-9EDC1B5ABBD8}"/>
              </a:ext>
            </a:extLst>
          </p:cNvPr>
          <p:cNvSpPr txBox="1"/>
          <p:nvPr/>
        </p:nvSpPr>
        <p:spPr>
          <a:xfrm>
            <a:off x="5742878" y="2542478"/>
            <a:ext cx="24881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 child is 2i+1</a:t>
            </a:r>
          </a:p>
          <a:p>
            <a:r>
              <a:rPr lang="en-US" sz="2400" dirty="0"/>
              <a:t>right child is 2i+2</a:t>
            </a:r>
          </a:p>
        </p:txBody>
      </p:sp>
    </p:spTree>
    <p:extLst>
      <p:ext uri="{BB962C8B-B14F-4D97-AF65-F5344CB8AC3E}">
        <p14:creationId xmlns:p14="http://schemas.microsoft.com/office/powerpoint/2010/main" val="616378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12433-9499-CE4E-AAD9-70F10CA7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88987-0D96-F549-A901-9F02AAF23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arbitrary number of outgoing edges,</a:t>
            </a:r>
            <a:br>
              <a:rPr lang="en-US" dirty="0"/>
            </a:br>
            <a:r>
              <a:rPr lang="en-US" dirty="0"/>
              <a:t>not just 2 like binary trees</a:t>
            </a:r>
          </a:p>
          <a:p>
            <a:r>
              <a:rPr lang="en-US" dirty="0"/>
              <a:t>Or, use an adjacency matrix</a:t>
            </a:r>
          </a:p>
          <a:p>
            <a:r>
              <a:rPr lang="en-US" dirty="0"/>
              <a:t>Edges can have labels or not</a:t>
            </a:r>
          </a:p>
          <a:p>
            <a:r>
              <a:rPr lang="en-US" dirty="0"/>
              <a:t>Edges can be directed or undirected</a:t>
            </a:r>
          </a:p>
          <a:p>
            <a:r>
              <a:rPr lang="en-US" dirty="0"/>
              <a:t>Can be pointed at by any number of nodes</a:t>
            </a:r>
          </a:p>
          <a:p>
            <a:r>
              <a:rPr lang="en-US" dirty="0"/>
              <a:t>Cycles are ok unless specified otherwise;</a:t>
            </a:r>
            <a:br>
              <a:rPr lang="en-US" dirty="0"/>
            </a:br>
            <a:r>
              <a:rPr lang="en-US" dirty="0"/>
              <a:t>e.g., directed acyclic graph (DAG) is a semi-common term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A6EA9-4A69-D346-A2E3-C1110F19C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154" y="2772381"/>
            <a:ext cx="3329392" cy="21109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40FEC5-CB32-6540-BF6D-64D44824C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665" y="-70121"/>
            <a:ext cx="3775083" cy="28425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05C2BC-89EB-B942-8CAC-90C879C4DF16}"/>
              </a:ext>
            </a:extLst>
          </p:cNvPr>
          <p:cNvSpPr/>
          <p:nvPr/>
        </p:nvSpPr>
        <p:spPr>
          <a:xfrm>
            <a:off x="838200" y="6311900"/>
            <a:ext cx="5698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blue image from https://</a:t>
            </a:r>
            <a:r>
              <a:rPr lang="en-US" dirty="0" err="1"/>
              <a:t>skymind.ai</a:t>
            </a:r>
            <a:r>
              <a:rPr lang="en-US" dirty="0"/>
              <a:t>/wiki/graph-analysis</a:t>
            </a:r>
          </a:p>
        </p:txBody>
      </p:sp>
    </p:spTree>
    <p:extLst>
      <p:ext uri="{BB962C8B-B14F-4D97-AF65-F5344CB8AC3E}">
        <p14:creationId xmlns:p14="http://schemas.microsoft.com/office/powerpoint/2010/main" val="92807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39AF0-5B4F-C849-AB72-AB5093AAC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03" y="0"/>
            <a:ext cx="10515600" cy="1325563"/>
          </a:xfrm>
        </p:spPr>
        <p:txBody>
          <a:bodyPr/>
          <a:lstStyle/>
          <a:p>
            <a:r>
              <a:rPr lang="en-US" dirty="0"/>
              <a:t>Basic node definitions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71BE35-812A-2946-97EC-EC0CA3C11D23}"/>
              </a:ext>
            </a:extLst>
          </p:cNvPr>
          <p:cNvSpPr txBox="1"/>
          <p:nvPr/>
        </p:nvSpPr>
        <p:spPr>
          <a:xfrm>
            <a:off x="876429" y="1176456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LLNode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next=None):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self.next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next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C1BC31-AC84-344B-BA95-8BE4698C9E47}"/>
              </a:ext>
            </a:extLst>
          </p:cNvPr>
          <p:cNvSpPr txBox="1"/>
          <p:nvPr/>
        </p:nvSpPr>
        <p:spPr>
          <a:xfrm>
            <a:off x="876429" y="2949596"/>
            <a:ext cx="953880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left=None, right=None):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left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right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23DD90-DDDB-2342-A01D-C49785DFBF80}"/>
              </a:ext>
            </a:extLst>
          </p:cNvPr>
          <p:cNvSpPr txBox="1"/>
          <p:nvPr/>
        </p:nvSpPr>
        <p:spPr>
          <a:xfrm>
            <a:off x="876429" y="5092069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 # outgoing edges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3EA1C5-601D-7C4C-8143-CF2998773783}"/>
              </a:ext>
            </a:extLst>
          </p:cNvPr>
          <p:cNvSpPr/>
          <p:nvPr/>
        </p:nvSpPr>
        <p:spPr>
          <a:xfrm>
            <a:off x="6670750" y="440793"/>
            <a:ext cx="37444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(Tattoo these somewhere)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id="{E1D7C680-2B86-784D-92E4-4D402080292E}"/>
              </a:ext>
            </a:extLst>
          </p:cNvPr>
          <p:cNvSpPr/>
          <p:nvPr/>
        </p:nvSpPr>
        <p:spPr>
          <a:xfrm>
            <a:off x="535259" y="2587083"/>
            <a:ext cx="490654" cy="1877550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id="{A93047E5-ED93-0242-A396-8ABB1184D8B6}"/>
              </a:ext>
            </a:extLst>
          </p:cNvPr>
          <p:cNvSpPr/>
          <p:nvPr/>
        </p:nvSpPr>
        <p:spPr>
          <a:xfrm>
            <a:off x="535259" y="4464633"/>
            <a:ext cx="490654" cy="1962614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8A60B8-C777-0244-81CC-64A0AC9A2DD1}"/>
              </a:ext>
            </a:extLst>
          </p:cNvPr>
          <p:cNvSpPr txBox="1"/>
          <p:nvPr/>
        </p:nvSpPr>
        <p:spPr>
          <a:xfrm rot="17631040">
            <a:off x="-482557" y="4381820"/>
            <a:ext cx="2060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only edges differ</a:t>
            </a:r>
          </a:p>
        </p:txBody>
      </p:sp>
    </p:spTree>
    <p:extLst>
      <p:ext uri="{BB962C8B-B14F-4D97-AF65-F5344CB8AC3E}">
        <p14:creationId xmlns:p14="http://schemas.microsoft.com/office/powerpoint/2010/main" val="3563627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B114A-6606-6345-A6BE-CAD1C480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1D43D-CC12-D444-95FA-5AE32AC0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data types:</a:t>
            </a:r>
            <a:br>
              <a:rPr lang="en-US" dirty="0"/>
            </a:br>
            <a:r>
              <a:rPr lang="en-US" dirty="0"/>
              <a:t>List, Set, Queue, Stack, Dictionary, Binary tree, Graph</a:t>
            </a:r>
          </a:p>
          <a:p>
            <a:r>
              <a:rPr lang="en-US" dirty="0"/>
              <a:t>Concrete implementations:</a:t>
            </a:r>
            <a:br>
              <a:rPr lang="en-US" dirty="0"/>
            </a:br>
            <a:r>
              <a:rPr lang="en-US" dirty="0"/>
              <a:t>arrays, linked lists, node object with 1+ outgoing edge pointers</a:t>
            </a:r>
          </a:p>
          <a:p>
            <a:r>
              <a:rPr lang="en-US" dirty="0"/>
              <a:t>The questions you must ask of the data dictates the data structure and algorithms you need</a:t>
            </a:r>
          </a:p>
          <a:p>
            <a:r>
              <a:rPr lang="en-US" dirty="0"/>
              <a:t>Waste processor, memory power before brainpower</a:t>
            </a:r>
            <a:br>
              <a:rPr lang="en-US" dirty="0"/>
            </a:br>
            <a:r>
              <a:rPr lang="en-US" dirty="0"/>
              <a:t>(start with simplest data structure that will work)</a:t>
            </a:r>
          </a:p>
        </p:txBody>
      </p:sp>
    </p:spTree>
    <p:extLst>
      <p:ext uri="{BB962C8B-B14F-4D97-AF65-F5344CB8AC3E}">
        <p14:creationId xmlns:p14="http://schemas.microsoft.com/office/powerpoint/2010/main" val="507685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51DA8-ADC0-AF4E-A8C7-0B86CDC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organize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7ED65D-FCCD-7949-BFF2-157CDB25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414"/>
            <a:ext cx="10515600" cy="43378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structures group or encode relationships between data elements</a:t>
            </a:r>
          </a:p>
          <a:p>
            <a:r>
              <a:rPr lang="en-US" dirty="0"/>
              <a:t>There’s a difference between the </a:t>
            </a:r>
            <a:r>
              <a:rPr lang="en-US" i="1" dirty="0"/>
              <a:t>abstract data type </a:t>
            </a:r>
            <a:r>
              <a:rPr lang="en-US" dirty="0"/>
              <a:t>and the implementation (list vs array, dictionary vs </a:t>
            </a:r>
            <a:r>
              <a:rPr lang="en-US" dirty="0" err="1"/>
              <a:t>hashtable</a:t>
            </a:r>
            <a:r>
              <a:rPr lang="en-US" dirty="0"/>
              <a:t>, …)</a:t>
            </a:r>
          </a:p>
          <a:p>
            <a:r>
              <a:rPr lang="en-US" dirty="0"/>
              <a:t>Two methods to organize data:</a:t>
            </a:r>
          </a:p>
          <a:p>
            <a:pPr lvl="1"/>
            <a:r>
              <a:rPr lang="en-US" dirty="0"/>
              <a:t>physical adjacency or relative position in RAM</a:t>
            </a:r>
          </a:p>
          <a:p>
            <a:pPr lvl="1"/>
            <a:r>
              <a:rPr lang="en-US" i="1" dirty="0"/>
              <a:t>pointers</a:t>
            </a:r>
          </a:p>
          <a:p>
            <a:r>
              <a:rPr lang="en-US" dirty="0"/>
              <a:t>Algorithms operate on data structures; e.g., sorting algorithm operates on a list</a:t>
            </a:r>
          </a:p>
          <a:p>
            <a:r>
              <a:rPr lang="en-US" dirty="0"/>
              <a:t>Often algorithms are needed to construct structures too but let’s get familiar with what these data structures look like and then focus on algorithms that operate on them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352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940E-3FBA-B94E-8BAC-3036F44E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on choosing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603FA-3537-E84F-8FF1-7B5D43565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simplest data structure you can initially because you never know if that code will survive very long</a:t>
            </a:r>
          </a:p>
          <a:p>
            <a:r>
              <a:rPr lang="en-US" dirty="0"/>
              <a:t>Waste processor, memory power before brainpower (if possible)</a:t>
            </a:r>
          </a:p>
          <a:p>
            <a:r>
              <a:rPr lang="en-US" dirty="0"/>
              <a:t>There is a trade off between time and space</a:t>
            </a:r>
          </a:p>
          <a:p>
            <a:pPr lvl="1"/>
            <a:r>
              <a:rPr lang="en-US" dirty="0"/>
              <a:t>We can often make faster algorithm using more memory</a:t>
            </a:r>
          </a:p>
          <a:p>
            <a:pPr lvl="1"/>
            <a:r>
              <a:rPr lang="en-US" dirty="0"/>
              <a:t>It’s like driving to the other side of town to save 5% on beer; what are you trying to optimize? time or $$$</a:t>
            </a:r>
          </a:p>
          <a:p>
            <a:r>
              <a:rPr lang="en-US" dirty="0"/>
              <a:t>Prep work or more sophisticated data structure can help</a:t>
            </a:r>
          </a:p>
          <a:p>
            <a:pPr lvl="1"/>
            <a:r>
              <a:rPr lang="en-US" dirty="0"/>
              <a:t>E.g., element lookup via: unordered list vs sorted list vs hash table</a:t>
            </a:r>
            <a:br>
              <a:rPr lang="en-US" dirty="0"/>
            </a:br>
            <a:r>
              <a:rPr lang="en-US" dirty="0"/>
              <a:t>                                               O(n)               O(log n)            O(1)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5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0DC6-7BF2-5E41-AC61-BBC9150A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should know about DS/</a:t>
            </a:r>
            <a:r>
              <a:rPr lang="en-US" dirty="0" err="1"/>
              <a:t>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4E199-93FE-5047-9D18-A30CF6E97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Enron emails</a:t>
            </a:r>
          </a:p>
          <a:p>
            <a:r>
              <a:rPr lang="en-US" dirty="0"/>
              <a:t>Represent how?</a:t>
            </a:r>
          </a:p>
          <a:p>
            <a:r>
              <a:rPr lang="en-US" dirty="0"/>
              <a:t>Depends on what?</a:t>
            </a:r>
          </a:p>
          <a:p>
            <a:r>
              <a:rPr lang="en-US" dirty="0"/>
              <a:t>Depends on the info</a:t>
            </a:r>
            <a:br>
              <a:rPr lang="en-US" dirty="0"/>
            </a:br>
            <a:r>
              <a:rPr lang="en-US" dirty="0"/>
              <a:t>we want to extract</a:t>
            </a:r>
          </a:p>
          <a:p>
            <a:r>
              <a:rPr lang="en-US" dirty="0"/>
              <a:t>Find all emails by Keith</a:t>
            </a:r>
          </a:p>
          <a:p>
            <a:r>
              <a:rPr lang="en-US" dirty="0"/>
              <a:t>Find email path from Keith to</a:t>
            </a:r>
            <a:br>
              <a:rPr lang="en-US" dirty="0"/>
            </a:br>
            <a:r>
              <a:rPr lang="en-US" dirty="0"/>
              <a:t>Phillip or find path length</a:t>
            </a:r>
          </a:p>
          <a:p>
            <a:r>
              <a:rPr lang="en-US" dirty="0"/>
              <a:t>Find all direct emailers to Keith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BF8EE8-F469-2943-9D7B-F38B397138F6}"/>
              </a:ext>
            </a:extLst>
          </p:cNvPr>
          <p:cNvSpPr/>
          <p:nvPr/>
        </p:nvSpPr>
        <p:spPr>
          <a:xfrm>
            <a:off x="4827966" y="1664954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Wed, 18 Oct 2000 03:00:00 -0700 (PDT)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phillip.allen@enron.com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leah.arsdall@enron.com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Subject: Re: test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Mime-Version: 1.0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Content-Type: text/plain; charset=us-ascii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C513689-AAC6-6446-984D-5CDBC2C58D4C}"/>
              </a:ext>
            </a:extLst>
          </p:cNvPr>
          <p:cNvSpPr/>
          <p:nvPr/>
        </p:nvSpPr>
        <p:spPr>
          <a:xfrm>
            <a:off x="5756338" y="2542117"/>
            <a:ext cx="542321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16 Oct 2000 06:42:00 -0700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buck.buckner@honeywell.com</a:t>
            </a:r>
            <a:endParaRPr lang="en-US" dirty="0"/>
          </a:p>
          <a:p>
            <a:r>
              <a:rPr lang="en-US" dirty="0"/>
              <a:t>Subject: Re: FW: fixed forward or other Collar floor gas price terms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B01D02-B9B9-E74B-B066-9DDCDAC91D68}"/>
              </a:ext>
            </a:extLst>
          </p:cNvPr>
          <p:cNvSpPr/>
          <p:nvPr/>
        </p:nvSpPr>
        <p:spPr>
          <a:xfrm>
            <a:off x="6653561" y="3463420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1C093C-D6BA-8B46-9100-3445530B1AAA}"/>
              </a:ext>
            </a:extLst>
          </p:cNvPr>
          <p:cNvSpPr txBox="1"/>
          <p:nvPr/>
        </p:nvSpPr>
        <p:spPr>
          <a:xfrm>
            <a:off x="243051" y="6337634"/>
            <a:ext cx="5852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wcukierski</a:t>
            </a:r>
            <a:r>
              <a:rPr lang="en-US" dirty="0"/>
              <a:t>/</a:t>
            </a:r>
            <a:r>
              <a:rPr lang="en-US" dirty="0" err="1"/>
              <a:t>enron</a:t>
            </a:r>
            <a:r>
              <a:rPr lang="en-US" dirty="0"/>
              <a:t>-email-dataset</a:t>
            </a:r>
          </a:p>
        </p:txBody>
      </p:sp>
    </p:spTree>
    <p:extLst>
      <p:ext uri="{BB962C8B-B14F-4D97-AF65-F5344CB8AC3E}">
        <p14:creationId xmlns:p14="http://schemas.microsoft.com/office/powerpoint/2010/main" val="37653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2562F-FECA-C049-817B-A7333ABE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5976" cy="1325563"/>
          </a:xfrm>
        </p:spPr>
        <p:txBody>
          <a:bodyPr/>
          <a:lstStyle/>
          <a:p>
            <a:r>
              <a:rPr lang="en-US" dirty="0"/>
              <a:t>What can we learn, what </a:t>
            </a:r>
            <a:r>
              <a:rPr lang="en-US" dirty="0" err="1"/>
              <a:t>alg’s</a:t>
            </a:r>
            <a:r>
              <a:rPr lang="en-US" dirty="0"/>
              <a:t> do we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A551A-8256-FD43-8A43-9EE87926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Fast string search to find emails </a:t>
            </a:r>
          </a:p>
          <a:p>
            <a:r>
              <a:rPr lang="en-US" dirty="0"/>
              <a:t>Compute edit distance to find</a:t>
            </a:r>
            <a:br>
              <a:rPr lang="en-US" dirty="0"/>
            </a:br>
            <a:r>
              <a:rPr lang="en-US" dirty="0"/>
              <a:t>similar or misspelled email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Shortest path analysis to</a:t>
            </a:r>
            <a:br>
              <a:rPr lang="en-US" dirty="0"/>
            </a:br>
            <a:r>
              <a:rPr lang="en-US" dirty="0"/>
              <a:t>discover company relationships</a:t>
            </a:r>
            <a:br>
              <a:rPr lang="en-US" dirty="0"/>
            </a:br>
            <a:r>
              <a:rPr lang="en-US" dirty="0"/>
              <a:t>not on org chart</a:t>
            </a:r>
          </a:p>
          <a:p>
            <a:r>
              <a:rPr lang="en-US" dirty="0"/>
              <a:t>k-cliques (subcommunities)</a:t>
            </a:r>
            <a:br>
              <a:rPr lang="en-US" dirty="0"/>
            </a:br>
            <a:r>
              <a:rPr lang="en-US" dirty="0"/>
              <a:t>became more common as</a:t>
            </a:r>
            <a:br>
              <a:rPr lang="en-US" dirty="0"/>
            </a:br>
            <a:r>
              <a:rPr lang="en-US" dirty="0"/>
              <a:t>crisis built at Enron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F71844-F9D9-8A4A-AD22-651E2FD180B8}"/>
              </a:ext>
            </a:extLst>
          </p:cNvPr>
          <p:cNvSpPr/>
          <p:nvPr/>
        </p:nvSpPr>
        <p:spPr>
          <a:xfrm>
            <a:off x="6553200" y="1825625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pic>
        <p:nvPicPr>
          <p:cNvPr id="1025" name="Picture 1" descr="page8image1821760">
            <a:extLst>
              <a:ext uri="{FF2B5EF4-FFF2-40B4-BE49-F238E27FC236}">
                <a16:creationId xmlns:a16="http://schemas.microsoft.com/office/drawing/2014/main" id="{56C608E0-FEF0-284F-9906-A89468CBD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086577"/>
            <a:ext cx="2531327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1826912">
            <a:extLst>
              <a:ext uri="{FF2B5EF4-FFF2-40B4-BE49-F238E27FC236}">
                <a16:creationId xmlns:a16="http://schemas.microsoft.com/office/drawing/2014/main" id="{5A2F51CA-5F01-1740-8083-75F2F7BC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414" y="4086577"/>
            <a:ext cx="2514996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8B69C3-92E5-CD48-A008-C03FB8F0B18D}"/>
              </a:ext>
            </a:extLst>
          </p:cNvPr>
          <p:cNvSpPr/>
          <p:nvPr/>
        </p:nvSpPr>
        <p:spPr>
          <a:xfrm>
            <a:off x="838200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See </a:t>
            </a:r>
            <a:r>
              <a:rPr lang="en-US" i="1" dirty="0"/>
              <a:t>Social Network Analysis and Organizational Disintegration: The Case of Enron Corporation</a:t>
            </a:r>
          </a:p>
        </p:txBody>
      </p:sp>
    </p:spTree>
    <p:extLst>
      <p:ext uri="{BB962C8B-B14F-4D97-AF65-F5344CB8AC3E}">
        <p14:creationId xmlns:p14="http://schemas.microsoft.com/office/powerpoint/2010/main" val="403538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873E-26B1-6C49-9A9B-902C71616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Elemental data in memory (RAM)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073A1-49C2-7448-B9DD-44341CBE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(not disk formats, we covered in data acquisition MSDS692)</a:t>
            </a:r>
          </a:p>
          <a:p>
            <a:r>
              <a:rPr lang="en-US" dirty="0"/>
              <a:t>What’s the </a:t>
            </a:r>
            <a:r>
              <a:rPr lang="en-US" i="1" dirty="0"/>
              <a:t>type</a:t>
            </a:r>
            <a:r>
              <a:rPr lang="en-US" dirty="0"/>
              <a:t>?:  typically </a:t>
            </a:r>
            <a:r>
              <a:rPr lang="en-US" dirty="0" err="1"/>
              <a:t>int</a:t>
            </a:r>
            <a:r>
              <a:rPr lang="en-US" dirty="0"/>
              <a:t>, float, string</a:t>
            </a:r>
          </a:p>
          <a:p>
            <a:r>
              <a:rPr lang="en-US" dirty="0"/>
              <a:t>Numbers can be of different sizes; e.g., np.float32, np.float64</a:t>
            </a:r>
          </a:p>
          <a:p>
            <a:r>
              <a:rPr lang="en-US" dirty="0"/>
              <a:t>Data </a:t>
            </a:r>
            <a:r>
              <a:rPr lang="en-US" i="1" dirty="0"/>
              <a:t>values</a:t>
            </a:r>
            <a:r>
              <a:rPr lang="en-US" dirty="0"/>
              <a:t>: an </a:t>
            </a:r>
            <a:r>
              <a:rPr lang="en-US" dirty="0" err="1"/>
              <a:t>int</a:t>
            </a:r>
            <a:r>
              <a:rPr lang="en-US" dirty="0"/>
              <a:t> can represent a number, signed or unsigned, but can also represent a categorical item such as US state</a:t>
            </a:r>
          </a:p>
          <a:p>
            <a:r>
              <a:rPr lang="en-US" dirty="0"/>
              <a:t>We can also use strings for categorical but it’s much less efficient in space, and often time</a:t>
            </a:r>
          </a:p>
          <a:p>
            <a:r>
              <a:rPr lang="en-US" dirty="0"/>
              <a:t>You can even encode multiple things within a single number, such as 5 and 32005 could be a combined 32 and 5</a:t>
            </a:r>
          </a:p>
          <a:p>
            <a:r>
              <a:rPr lang="en-US" dirty="0"/>
              <a:t>Data </a:t>
            </a:r>
            <a:r>
              <a:rPr lang="en-US" i="1" dirty="0"/>
              <a:t>properties</a:t>
            </a:r>
            <a:r>
              <a:rPr lang="en-US" dirty="0"/>
              <a:t>: e.g., can such values be ordered? Is there a notion of distance between values?</a:t>
            </a:r>
          </a:p>
        </p:txBody>
      </p:sp>
    </p:spTree>
    <p:extLst>
      <p:ext uri="{BB962C8B-B14F-4D97-AF65-F5344CB8AC3E}">
        <p14:creationId xmlns:p14="http://schemas.microsoft.com/office/powerpoint/2010/main" val="232121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ED5EE-52FD-F24A-B890-A796C623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65B67-5035-1D41-A41F-744FF2A0E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pointer p is implemented as an integer variable that holds a memory address, such as “p = Point(3,4)”</a:t>
            </a:r>
          </a:p>
          <a:p>
            <a:r>
              <a:rPr lang="en-US" dirty="0"/>
              <a:t>Python knows variable is actually a reference to memory location</a:t>
            </a:r>
          </a:p>
          <a:p>
            <a:r>
              <a:rPr lang="en-US" dirty="0"/>
              <a:t>Pointers are also called </a:t>
            </a:r>
            <a:r>
              <a:rPr lang="en-US" i="1" dirty="0"/>
              <a:t>references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340092-E039-7C40-BCA8-3D0811A39AAB}"/>
              </a:ext>
            </a:extLst>
          </p:cNvPr>
          <p:cNvSpPr/>
          <p:nvPr/>
        </p:nvSpPr>
        <p:spPr>
          <a:xfrm>
            <a:off x="5791820" y="4134377"/>
            <a:ext cx="2582747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you = [1,3,5]</a:t>
            </a:r>
          </a:p>
          <a:p>
            <a:r>
              <a:rPr lang="en-US" sz="2400" dirty="0">
                <a:latin typeface="Monaco" pitchFamily="2" charset="77"/>
              </a:rPr>
              <a:t>me  =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B3DDCB-F8E8-194B-924A-6174A8B8C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612" y="4111624"/>
            <a:ext cx="3065656" cy="178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4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2C859-44A1-E74D-A0CF-090C0D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B24F7-EE7B-8E48-94AE-BF856087D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Array</a:t>
            </a:r>
            <a:r>
              <a:rPr lang="en-US" dirty="0"/>
              <a:t> implementation is most common for </a:t>
            </a:r>
            <a:r>
              <a:rPr lang="en-US" i="1" dirty="0"/>
              <a:t>list </a:t>
            </a:r>
            <a:r>
              <a:rPr lang="en-US" dirty="0"/>
              <a:t>abstract data structure</a:t>
            </a:r>
          </a:p>
          <a:p>
            <a:r>
              <a:rPr lang="en-US" dirty="0"/>
              <a:t>Lists are ordered but items aren’t necessarily sortable</a:t>
            </a:r>
          </a:p>
          <a:p>
            <a:r>
              <a:rPr lang="en-US" dirty="0"/>
              <a:t>Arrays use contiguous memory locations to associate items</a:t>
            </a:r>
          </a:p>
          <a:p>
            <a:r>
              <a:rPr lang="en-US" dirty="0"/>
              <a:t>Code “a=[9,2,45]” yields a pointer to contiguous block of cells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B89018-81CF-9943-8683-D452ED658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026" y="4458494"/>
            <a:ext cx="55499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28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9C008-6B56-2B48-83A9-764D9843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Non-contiguous lists: </a:t>
            </a:r>
            <a:r>
              <a:rPr lang="en-US" i="1" dirty="0"/>
              <a:t>linked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053E9-7D15-5848-9325-F8BD8488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other way to implement a list data type is with explicit pointers from one element to the next: “a = (9,(2,(45,None)))</a:t>
            </a:r>
            <a:r>
              <a:rPr lang="en-US" i="1" dirty="0"/>
              <a:t>”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7EAD7D-6C5A-634F-81E9-62923348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782" y="2829157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252</TotalTime>
  <Words>1167</Words>
  <Application>Microsoft Macintosh PowerPoint</Application>
  <PresentationFormat>Widescreen</PresentationFormat>
  <Paragraphs>152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Monaco</vt:lpstr>
      <vt:lpstr>Office Theme</vt:lpstr>
      <vt:lpstr>Core data structures</vt:lpstr>
      <vt:lpstr>Data structures organize data</vt:lpstr>
      <vt:lpstr>Advice on choosing data structures</vt:lpstr>
      <vt:lpstr>Why you should know about DS/Alg</vt:lpstr>
      <vt:lpstr>What can we learn, what alg’s do we need</vt:lpstr>
      <vt:lpstr>Elemental data in memory (RAM)</vt:lpstr>
      <vt:lpstr>Pointer data type</vt:lpstr>
      <vt:lpstr>List abstract data type</vt:lpstr>
      <vt:lpstr>Non-contiguous lists: linked lists</vt:lpstr>
      <vt:lpstr>Queue: ordered list</vt:lpstr>
      <vt:lpstr>Stacks: like stacks of plates</vt:lpstr>
      <vt:lpstr>Set: unordered, unique collection</vt:lpstr>
      <vt:lpstr>Dictionary abstract data structure</vt:lpstr>
      <vt:lpstr>Binary tree abstract data structure</vt:lpstr>
      <vt:lpstr>Binary tree implementation using pointers</vt:lpstr>
      <vt:lpstr>Binary tree implementation: contiguous array</vt:lpstr>
      <vt:lpstr>Graphs</vt:lpstr>
      <vt:lpstr>Basic node definitions</vt:lpstr>
      <vt:lpstr>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data structures</dc:title>
  <dc:creator>Microsoft Office User</dc:creator>
  <cp:lastModifiedBy>Microsoft Office User</cp:lastModifiedBy>
  <cp:revision>95</cp:revision>
  <cp:lastPrinted>2019-01-30T19:31:20Z</cp:lastPrinted>
  <dcterms:created xsi:type="dcterms:W3CDTF">2019-01-24T18:10:54Z</dcterms:created>
  <dcterms:modified xsi:type="dcterms:W3CDTF">2019-02-21T21:53:52Z</dcterms:modified>
</cp:coreProperties>
</file>

<file path=docProps/thumbnail.jpeg>
</file>